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0"/>
  </p:notesMasterIdLst>
  <p:sldIdLst>
    <p:sldId id="256" r:id="rId2"/>
    <p:sldId id="262" r:id="rId3"/>
    <p:sldId id="273" r:id="rId4"/>
    <p:sldId id="274" r:id="rId5"/>
    <p:sldId id="279" r:id="rId6"/>
    <p:sldId id="281" r:id="rId7"/>
    <p:sldId id="275" r:id="rId8"/>
    <p:sldId id="284" r:id="rId9"/>
    <p:sldId id="286" r:id="rId10"/>
    <p:sldId id="294" r:id="rId11"/>
    <p:sldId id="276" r:id="rId12"/>
    <p:sldId id="258" r:id="rId13"/>
    <p:sldId id="263" r:id="rId14"/>
    <p:sldId id="293" r:id="rId15"/>
    <p:sldId id="282" r:id="rId16"/>
    <p:sldId id="283" r:id="rId17"/>
    <p:sldId id="289" r:id="rId18"/>
    <p:sldId id="288" r:id="rId19"/>
    <p:sldId id="295" r:id="rId20"/>
    <p:sldId id="296" r:id="rId21"/>
    <p:sldId id="290" r:id="rId22"/>
    <p:sldId id="291" r:id="rId23"/>
    <p:sldId id="292" r:id="rId24"/>
    <p:sldId id="287" r:id="rId25"/>
    <p:sldId id="298" r:id="rId26"/>
    <p:sldId id="299" r:id="rId27"/>
    <p:sldId id="268" r:id="rId28"/>
    <p:sldId id="300" r:id="rId29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33FF"/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3933" autoAdjust="0"/>
  </p:normalViewPr>
  <p:slideViewPr>
    <p:cSldViewPr snapToGrid="0">
      <p:cViewPr varScale="1">
        <p:scale>
          <a:sx n="57" d="100"/>
          <a:sy n="57" d="100"/>
        </p:scale>
        <p:origin x="992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A4E44F-C8B2-4B33-8BE1-E1382B7D89D3}" type="datetimeFigureOut">
              <a:rPr lang="zh-TW" altLang="en-US" smtClean="0"/>
              <a:t>2018/6/30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4A9756-56CF-4DFA-97E4-C7CF83A28E7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566973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4A9756-56CF-4DFA-97E4-C7CF83A28E77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236195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4A9756-56CF-4DFA-97E4-C7CF83A28E77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409079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4A9756-56CF-4DFA-97E4-C7CF83A28E77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188267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4A9756-56CF-4DFA-97E4-C7CF83A28E77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61364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4A9756-56CF-4DFA-97E4-C7CF83A28E77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659911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4A9756-56CF-4DFA-97E4-C7CF83A28E77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870303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4A9756-56CF-4DFA-97E4-C7CF83A28E77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276646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4A9756-56CF-4DFA-97E4-C7CF83A28E77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406813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D20AE-0563-4FC5-BD28-5BC0F5217E0F}" type="datetimeFigureOut">
              <a:rPr lang="zh-TW" altLang="en-US" smtClean="0"/>
              <a:t>2018/6/30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E4E65-17ED-4C9C-9099-8754F87DDE4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274990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D20AE-0563-4FC5-BD28-5BC0F5217E0F}" type="datetimeFigureOut">
              <a:rPr lang="zh-TW" altLang="en-US" smtClean="0"/>
              <a:t>2018/6/30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E4E65-17ED-4C9C-9099-8754F87DDE4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765145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D20AE-0563-4FC5-BD28-5BC0F5217E0F}" type="datetimeFigureOut">
              <a:rPr lang="zh-TW" altLang="en-US" smtClean="0"/>
              <a:t>2018/6/30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E4E65-17ED-4C9C-9099-8754F87DDE4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484678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D20AE-0563-4FC5-BD28-5BC0F5217E0F}" type="datetimeFigureOut">
              <a:rPr lang="zh-TW" altLang="en-US" smtClean="0"/>
              <a:t>2018/6/30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E4E65-17ED-4C9C-9099-8754F87DDE4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368968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D20AE-0563-4FC5-BD28-5BC0F5217E0F}" type="datetimeFigureOut">
              <a:rPr lang="zh-TW" altLang="en-US" smtClean="0"/>
              <a:t>2018/6/30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E4E65-17ED-4C9C-9099-8754F87DDE4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075846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D20AE-0563-4FC5-BD28-5BC0F5217E0F}" type="datetimeFigureOut">
              <a:rPr lang="zh-TW" altLang="en-US" smtClean="0"/>
              <a:t>2018/6/30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E4E65-17ED-4C9C-9099-8754F87DDE4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684071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D20AE-0563-4FC5-BD28-5BC0F5217E0F}" type="datetimeFigureOut">
              <a:rPr lang="zh-TW" altLang="en-US" smtClean="0"/>
              <a:t>2018/6/30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E4E65-17ED-4C9C-9099-8754F87DDE4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29765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D20AE-0563-4FC5-BD28-5BC0F5217E0F}" type="datetimeFigureOut">
              <a:rPr lang="zh-TW" altLang="en-US" smtClean="0"/>
              <a:t>2018/6/30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E4E65-17ED-4C9C-9099-8754F87DDE4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164271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D20AE-0563-4FC5-BD28-5BC0F5217E0F}" type="datetimeFigureOut">
              <a:rPr lang="zh-TW" altLang="en-US" smtClean="0"/>
              <a:t>2018/6/30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E4E65-17ED-4C9C-9099-8754F87DDE4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573555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D20AE-0563-4FC5-BD28-5BC0F5217E0F}" type="datetimeFigureOut">
              <a:rPr lang="zh-TW" altLang="en-US" smtClean="0"/>
              <a:t>2018/6/30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E4E65-17ED-4C9C-9099-8754F87DDE4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297862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D20AE-0563-4FC5-BD28-5BC0F5217E0F}" type="datetimeFigureOut">
              <a:rPr lang="zh-TW" altLang="en-US" smtClean="0"/>
              <a:t>2018/6/30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E4E65-17ED-4C9C-9099-8754F87DDE4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151291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CD20AE-0563-4FC5-BD28-5BC0F5217E0F}" type="datetimeFigureOut">
              <a:rPr lang="zh-TW" altLang="en-US" smtClean="0"/>
              <a:t>2018/6/30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FE4E65-17ED-4C9C-9099-8754F87DDE4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229874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lowscript.org/#/user/fashing1999/folder/Public/program/final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0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physics.kuas.edu.tw/CKE_Files/1603221509033263.pdf" TargetMode="External"/><Relationship Id="rId2" Type="http://schemas.openxmlformats.org/officeDocument/2006/relationships/hyperlink" Target="http://www.phys.nthu.edu.tw/~gplab/file/18%20Helmholtz%20Coils/Magnetic%20fields%20of%20Helmholtz%20Coil.pdf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chiuphysics.cgu.edu.tw/yun-ju/cguweb/phyexp/Exp401emExp/Exp401Home.htm" TargetMode="External"/><Relationship Id="rId4" Type="http://schemas.openxmlformats.org/officeDocument/2006/relationships/hyperlink" Target="http://www.nuanju.net/haimuhuozi/&#20133;&#22982;&#38669;&#20857;&#32447;&#22280;.html" TargetMode="Externa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lowscript.org/#/user/fashing1999/folder/Public/program/final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470706"/>
            <a:ext cx="9144000" cy="2387600"/>
          </a:xfrm>
        </p:spPr>
        <p:txBody>
          <a:bodyPr>
            <a:normAutofit/>
          </a:bodyPr>
          <a:lstStyle/>
          <a:p>
            <a:r>
              <a:rPr lang="en-US" altLang="zh-TW" b="1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Barricade the Escape</a:t>
            </a:r>
            <a:endParaRPr lang="zh-TW" altLang="en-US" dirty="0">
              <a:latin typeface="Cambria Math" panose="02040503050406030204" pitchFamily="18" charset="0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4483781"/>
            <a:ext cx="9144000" cy="1655762"/>
          </a:xfrm>
        </p:spPr>
        <p:txBody>
          <a:bodyPr/>
          <a:lstStyle/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資工一 吳士綸  </a:t>
            </a:r>
            <a:endParaRPr lang="en-US" altLang="zh-TW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資工一 黃柏豪 </a:t>
            </a:r>
            <a:endParaRPr lang="en-US" altLang="zh-TW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資工一 陳法熏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1681843" y="845231"/>
            <a:ext cx="882831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48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General Physics </a:t>
            </a:r>
            <a:r>
              <a:rPr lang="en-US" altLang="zh-TW" sz="4800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A(II) Class16</a:t>
            </a:r>
          </a:p>
          <a:p>
            <a:pPr algn="ctr"/>
            <a:r>
              <a:rPr lang="en-US" altLang="zh-TW" sz="4800" dirty="0" smtClean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Final Project -- Group07</a:t>
            </a:r>
            <a:endParaRPr lang="zh-TW" altLang="en-US" sz="4800" dirty="0">
              <a:latin typeface="Microsoft Himalaya" panose="01010100010101010101" pitchFamily="2" charset="0"/>
              <a:ea typeface="標楷體" panose="03000509000000000000" pitchFamily="65" charset="-120"/>
              <a:cs typeface="Microsoft Himalaya" panose="01010100010101010101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6200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觀察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(2)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5640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增加初速</a:t>
            </a:r>
            <a:endParaRPr lang="en-US" altLang="zh-TW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buNone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      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繞大圈的半徑會增加</a:t>
            </a:r>
            <a:endParaRPr lang="en-US" altLang="zh-TW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buNone/>
            </a:pP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       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繞一次的週期會變短</a:t>
            </a:r>
            <a:endParaRPr lang="en-US" altLang="zh-TW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buNone/>
            </a:pPr>
            <a:endParaRPr lang="en-US" altLang="zh-TW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buNone/>
            </a:pP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半徑會持續增加最後脫離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線圈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	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 </a:t>
            </a:r>
            <a:endParaRPr lang="en-US" altLang="zh-TW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buNone/>
            </a:pPr>
            <a:endParaRPr lang="en-US" altLang="zh-TW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buNone/>
            </a:pP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原因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 marL="0" indent="0">
              <a:buNone/>
            </a:pP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	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電子在靠近外圍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時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磁場的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x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分量會變小，圓周運動半徑變大，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	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故造成此運動軌跡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794742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做出模型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&amp;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觀察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(3)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兩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線圈電流大小不同、或是射出的電子不平行於線圈的平面，會有類似簡諧運動的軌跡在兩線圈之間震盪</a:t>
            </a:r>
          </a:p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3" t="24627" r="56277" b="25348"/>
          <a:stretch/>
        </p:blipFill>
        <p:spPr>
          <a:xfrm>
            <a:off x="3309258" y="2976563"/>
            <a:ext cx="4788290" cy="3200400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 rot="623110">
            <a:off x="8597590" y="5175122"/>
            <a:ext cx="32338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dirty="0" smtClean="0">
                <a:latin typeface="Algerian" panose="04020705040A02060702" pitchFamily="82" charset="0"/>
                <a:hlinkClick r:id="rId3"/>
              </a:rPr>
              <a:t>\DEMO</a:t>
            </a:r>
            <a:r>
              <a:rPr lang="zh-TW" altLang="en-US" sz="3600" dirty="0" smtClean="0">
                <a:latin typeface="Algerian" panose="04020705040A02060702" pitchFamily="82" charset="0"/>
                <a:hlinkClick r:id="rId3"/>
              </a:rPr>
              <a:t> </a:t>
            </a:r>
            <a:r>
              <a:rPr lang="en-US" altLang="zh-TW" sz="3600" dirty="0" smtClean="0">
                <a:latin typeface="Algerian" panose="04020705040A02060702" pitchFamily="82" charset="0"/>
                <a:hlinkClick r:id="rId3"/>
              </a:rPr>
              <a:t>TIME/</a:t>
            </a:r>
            <a:endParaRPr lang="zh-TW" altLang="en-US" sz="3600" dirty="0"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7150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研究目標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1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.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找出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旋轉半徑使其運動軌跡與理論中一樣呈現圓周運動</a:t>
            </a:r>
          </a:p>
          <a:p>
            <a:pPr marL="0" indent="0">
              <a:buNone/>
            </a:pPr>
            <a:endParaRPr lang="en-US" altLang="zh-TW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buNone/>
            </a:pP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2.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觀察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3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的軌跡是否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為簡諧運動，是什麼原因造成的</a:t>
            </a:r>
            <a:endParaRPr lang="en-US" altLang="zh-TW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494745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研究工具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TW" dirty="0" smtClean="0"/>
          </a:p>
          <a:p>
            <a:r>
              <a:rPr lang="en-US" altLang="zh-TW" dirty="0" err="1" smtClean="0">
                <a:latin typeface="Cambria Math" panose="02040503050406030204" pitchFamily="18" charset="0"/>
                <a:ea typeface="Cambria Math" panose="02040503050406030204" pitchFamily="18" charset="0"/>
              </a:rPr>
              <a:t>Biot</a:t>
            </a:r>
            <a:r>
              <a:rPr lang="en-US" altLang="zh-TW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-Savart Law</a:t>
            </a:r>
          </a:p>
          <a:p>
            <a:endParaRPr lang="en-US" altLang="zh-TW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en-US" altLang="zh-TW" dirty="0" smtClean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US" altLang="zh-TW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Helmholtz</a:t>
            </a:r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 </a:t>
            </a:r>
            <a:r>
              <a:rPr lang="en-US" altLang="zh-TW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coil</a:t>
            </a:r>
          </a:p>
          <a:p>
            <a:endParaRPr lang="en-US" altLang="zh-TW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en-US" altLang="zh-TW" dirty="0" smtClean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fr-FR" altLang="zh-TW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Numerical Integration</a:t>
            </a:r>
            <a:endParaRPr lang="fr-FR" altLang="zh-TW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014" b="62556"/>
          <a:stretch/>
        </p:blipFill>
        <p:spPr>
          <a:xfrm>
            <a:off x="4996543" y="1825625"/>
            <a:ext cx="2870809" cy="1357312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7586" y="2979058"/>
            <a:ext cx="2579766" cy="3439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748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模型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設定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TW" altLang="en-US" dirty="0" smtClean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線圈</a:t>
                </a:r>
                <a:r>
                  <a:rPr lang="zh-TW" altLang="en-US" dirty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半徑</a:t>
                </a:r>
                <a:r>
                  <a:rPr lang="en-US" altLang="zh-TW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R=0.15m</a:t>
                </a:r>
              </a:p>
              <a:p>
                <a:r>
                  <a:rPr lang="en-US" altLang="zh-TW" dirty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c</a:t>
                </a:r>
                <a:r>
                  <a:rPr lang="en-US" altLang="zh-TW" dirty="0" smtClean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:</a:t>
                </a:r>
                <a:r>
                  <a:rPr lang="zh-TW" altLang="en-US" dirty="0" smtClean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光速</a:t>
                </a:r>
                <a:r>
                  <a:rPr lang="en-US" altLang="zh-TW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=3*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8</m:t>
                        </m:r>
                      </m:sup>
                    </m:sSup>
                  </m:oMath>
                </a14:m>
                <a:r>
                  <a:rPr lang="en-US" altLang="zh-TW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m/s</a:t>
                </a:r>
              </a:p>
              <a:p>
                <a:r>
                  <a:rPr lang="zh-TW" altLang="en-US" dirty="0" smtClean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速度單位</a:t>
                </a:r>
                <a:r>
                  <a:rPr lang="en-US" altLang="zh-TW" dirty="0" smtClean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:</a:t>
                </a:r>
                <a:r>
                  <a:rPr lang="en-US" altLang="zh-TW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m/s</a:t>
                </a:r>
              </a:p>
              <a:p>
                <a:r>
                  <a:rPr lang="zh-TW" altLang="en-US" dirty="0" smtClean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時間單位</a:t>
                </a:r>
                <a:r>
                  <a:rPr lang="en-US" altLang="zh-TW" dirty="0" smtClean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:</a:t>
                </a:r>
                <a:r>
                  <a:rPr lang="en-US" altLang="zh-TW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s</a:t>
                </a:r>
              </a:p>
              <a:p>
                <a:r>
                  <a:rPr lang="zh-TW" altLang="en-US" dirty="0" smtClean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座標設定</a:t>
                </a:r>
                <a:r>
                  <a:rPr lang="en-US" altLang="zh-TW" dirty="0" smtClean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: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52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08"/>
          <a:stretch/>
        </p:blipFill>
        <p:spPr>
          <a:xfrm>
            <a:off x="3323064" y="3910013"/>
            <a:ext cx="1755388" cy="226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976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實驗一 </a:t>
            </a:r>
            <a:r>
              <a:rPr lang="zh-TW" altLang="en-US" sz="3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呈現</a:t>
            </a: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圓周運動的旋轉</a:t>
            </a:r>
            <a:r>
              <a:rPr lang="zh-TW" altLang="en-US" sz="3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半徑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825625"/>
            <a:ext cx="5027340" cy="4351338"/>
          </a:xfrm>
        </p:spPr>
        <p:txBody>
          <a:bodyPr/>
          <a:lstStyle/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推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論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 marL="0" indent="0">
              <a:buNone/>
            </a:pP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離開中心連線區域時，會因外圍磁場漸弱，導致實際半徑會脫離理論上均勻磁場的預測</a:t>
            </a:r>
            <a:endParaRPr lang="en-US" altLang="zh-TW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buNone/>
            </a:pPr>
            <a:endParaRPr lang="en-US" altLang="zh-TW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017" r="56135" b="5739"/>
          <a:stretch/>
        </p:blipFill>
        <p:spPr>
          <a:xfrm>
            <a:off x="5865540" y="2570523"/>
            <a:ext cx="5488259" cy="3606439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2821259" y="5269022"/>
            <a:ext cx="925551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•</a:t>
            </a: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均勻磁場下</a:t>
            </a:r>
            <a:endParaRPr lang="en-US" altLang="zh-TW" sz="28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2800" dirty="0" smtClean="0">
                <a:solidFill>
                  <a:srgbClr val="FFC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•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赫姆霍茲線圈</a:t>
            </a: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中</a:t>
            </a:r>
            <a:endParaRPr lang="en-US" altLang="zh-TW" sz="28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zh-TW" altLang="en-US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7593982" y="2093468"/>
            <a:ext cx="39605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₪約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可以維持到半徑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(0.15m)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的一半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10696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實驗二 </a:t>
            </a:r>
            <a:r>
              <a:rPr lang="zh-TW" altLang="en-US" sz="3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軌跡</a:t>
            </a: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是否為簡諧</a:t>
            </a:r>
            <a:r>
              <a:rPr lang="zh-TW" altLang="en-US" sz="3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運動</a:t>
            </a:r>
            <a:r>
              <a:rPr lang="en-US" altLang="zh-TW" sz="3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3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偏角</a:t>
            </a:r>
            <a:r>
              <a:rPr lang="en-US" altLang="zh-TW" sz="3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endParaRPr lang="zh-TW" altLang="en-US" sz="3200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695" r="55573" b="15870"/>
          <a:stretch/>
        </p:blipFill>
        <p:spPr>
          <a:xfrm>
            <a:off x="1001510" y="2735251"/>
            <a:ext cx="5213434" cy="3197198"/>
          </a:xfr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08" r="55765" b="6183"/>
          <a:stretch/>
        </p:blipFill>
        <p:spPr>
          <a:xfrm>
            <a:off x="6177655" y="2735251"/>
            <a:ext cx="4694784" cy="320045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文字方塊 7"/>
              <p:cNvSpPr txBox="1"/>
              <p:nvPr/>
            </p:nvSpPr>
            <p:spPr>
              <a:xfrm>
                <a:off x="1001510" y="1690688"/>
                <a:ext cx="10352290" cy="18158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TW" altLang="en-US" sz="2800" dirty="0" smtClean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在初速度 </a:t>
                </a:r>
                <a:r>
                  <a:rPr lang="en-US" altLang="zh-TW" sz="28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v=6*c</a:t>
                </a:r>
                <a:r>
                  <a:rPr lang="en-US" altLang="zh-TW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*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TW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−3</m:t>
                        </m:r>
                      </m:sup>
                    </m:sSup>
                  </m:oMath>
                </a14:m>
                <a:r>
                  <a:rPr lang="zh-TW" altLang="en-US" sz="28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</a:t>
                </a:r>
                <a:r>
                  <a:rPr lang="zh-TW" altLang="en-US" sz="2800" dirty="0" smtClean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偏角</a:t>
                </a:r>
                <a:r>
                  <a:rPr lang="en-US" altLang="zh-TW" sz="28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= </a:t>
                </a:r>
                <a:r>
                  <a:rPr lang="en-US" altLang="zh-TW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1.2 </a:t>
                </a:r>
                <a:r>
                  <a:rPr lang="en-US" altLang="zh-TW" sz="28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degree </a:t>
                </a:r>
              </a:p>
              <a:p>
                <a:r>
                  <a:rPr lang="zh-TW" altLang="en-US" sz="2800" dirty="0" smtClean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從實驗一中能</a:t>
                </a:r>
                <a:r>
                  <a:rPr lang="zh-TW" altLang="en-US" sz="2800" dirty="0" smtClean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造成</a:t>
                </a:r>
                <a:r>
                  <a:rPr lang="zh-TW" altLang="en-US" sz="2800" dirty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圓周</a:t>
                </a:r>
                <a:r>
                  <a:rPr lang="zh-TW" altLang="en-US" sz="2800" dirty="0" smtClean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運動</a:t>
                </a:r>
                <a:r>
                  <a:rPr lang="zh-TW" altLang="en-US" sz="2800" dirty="0" smtClean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的旋轉半徑位置射入</a:t>
                </a:r>
                <a:endParaRPr lang="en-US" altLang="zh-TW" sz="2800" dirty="0"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  <a:p>
                <a:r>
                  <a:rPr lang="en-US" altLang="zh-TW" sz="2800" dirty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/>
                </a:r>
                <a:br>
                  <a:rPr lang="en-US" altLang="zh-TW" sz="2800" dirty="0">
                    <a:latin typeface="標楷體" panose="03000509000000000000" pitchFamily="65" charset="-120"/>
                    <a:ea typeface="標楷體" panose="03000509000000000000" pitchFamily="65" charset="-120"/>
                  </a:rPr>
                </a:br>
                <a:endParaRPr lang="zh-TW" altLang="en-US" sz="2800" dirty="0"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</p:txBody>
          </p:sp>
        </mc:Choice>
        <mc:Fallback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510" y="1690688"/>
                <a:ext cx="10352290" cy="1815882"/>
              </a:xfrm>
              <a:prstGeom prst="rect">
                <a:avLst/>
              </a:prstGeom>
              <a:blipFill>
                <a:blip r:embed="rId4"/>
                <a:stretch>
                  <a:fillRect l="-1177" t="-369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字方塊 8"/>
          <p:cNvSpPr txBox="1"/>
          <p:nvPr/>
        </p:nvSpPr>
        <p:spPr>
          <a:xfrm>
            <a:off x="2430966" y="5934670"/>
            <a:ext cx="9612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受力大小與位置關係圖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			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      位移與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時間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關係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圖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		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73639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實驗二 </a:t>
            </a:r>
            <a:r>
              <a:rPr lang="zh-TW" altLang="en-US" sz="3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軌跡</a:t>
            </a: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是否為簡諧</a:t>
            </a:r>
            <a:r>
              <a:rPr lang="zh-TW" altLang="en-US" sz="3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運動</a:t>
            </a:r>
            <a:r>
              <a:rPr lang="en-US" altLang="zh-TW" sz="3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3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偏角</a:t>
            </a:r>
            <a:r>
              <a:rPr lang="en-US" altLang="zh-TW" sz="3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endParaRPr lang="zh-TW" alt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/>
              <p:cNvSpPr txBox="1"/>
              <p:nvPr/>
            </p:nvSpPr>
            <p:spPr>
              <a:xfrm>
                <a:off x="1001510" y="1690688"/>
                <a:ext cx="10352290" cy="18158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TW" altLang="en-US" sz="2800" dirty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在初速度 </a:t>
                </a:r>
                <a:r>
                  <a:rPr lang="en-US" altLang="zh-TW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v=6*c*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TW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−3</m:t>
                        </m:r>
                      </m:sup>
                    </m:sSup>
                  </m:oMath>
                </a14:m>
                <a:r>
                  <a:rPr lang="zh-TW" altLang="en-US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</a:t>
                </a:r>
                <a:r>
                  <a:rPr lang="zh-TW" altLang="en-US" sz="2800" dirty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偏角</a:t>
                </a:r>
                <a:r>
                  <a:rPr lang="en-US" altLang="zh-TW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= </a:t>
                </a:r>
                <a:r>
                  <a:rPr lang="en-US" altLang="zh-TW" sz="28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3.0 degree </a:t>
                </a:r>
                <a:endParaRPr lang="en-US" altLang="zh-TW" sz="28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zh-TW" altLang="en-US" sz="2800" dirty="0" smtClean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從線圈中心連線位置射入</a:t>
                </a:r>
                <a:endParaRPr lang="en-US" altLang="zh-TW" sz="2800" dirty="0"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  <a:p>
                <a:r>
                  <a:rPr lang="en-US" altLang="zh-TW" sz="2800" dirty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/>
                </a:r>
                <a:br>
                  <a:rPr lang="en-US" altLang="zh-TW" sz="2800" dirty="0">
                    <a:latin typeface="標楷體" panose="03000509000000000000" pitchFamily="65" charset="-120"/>
                    <a:ea typeface="標楷體" panose="03000509000000000000" pitchFamily="65" charset="-120"/>
                  </a:rPr>
                </a:br>
                <a:endParaRPr lang="zh-TW" altLang="en-US" sz="2800" dirty="0"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</p:txBody>
          </p:sp>
        </mc:Choice>
        <mc:Fallback xmlns=""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510" y="1690688"/>
                <a:ext cx="10352290" cy="1815882"/>
              </a:xfrm>
              <a:prstGeom prst="rect">
                <a:avLst/>
              </a:prstGeom>
              <a:blipFill>
                <a:blip r:embed="rId3"/>
                <a:stretch>
                  <a:fillRect l="-1177" t="-369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字方塊 8"/>
          <p:cNvSpPr txBox="1"/>
          <p:nvPr/>
        </p:nvSpPr>
        <p:spPr>
          <a:xfrm>
            <a:off x="2430966" y="5934670"/>
            <a:ext cx="9612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受力大小與位置關係圖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			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      位移與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時間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關係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圖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		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105" r="56319" b="5198"/>
          <a:stretch/>
        </p:blipFill>
        <p:spPr>
          <a:xfrm>
            <a:off x="838199" y="2598629"/>
            <a:ext cx="5064679" cy="3110795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573" r="56098" b="5789"/>
          <a:stretch/>
        </p:blipFill>
        <p:spPr>
          <a:xfrm>
            <a:off x="5902878" y="2598629"/>
            <a:ext cx="4701932" cy="3110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208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實驗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二 </a:t>
            </a:r>
            <a:r>
              <a:rPr lang="zh-TW" altLang="en-US" sz="3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軌跡</a:t>
            </a: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是否為簡諧</a:t>
            </a:r>
            <a:r>
              <a:rPr lang="zh-TW" altLang="en-US" sz="3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運動</a:t>
            </a:r>
            <a:r>
              <a:rPr lang="en-US" altLang="zh-TW" sz="3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3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電流差</a:t>
            </a:r>
            <a:r>
              <a:rPr lang="en-US" altLang="zh-TW" sz="3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endParaRPr lang="zh-TW" altLang="en-US" sz="20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電流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差距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大小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與運動軌跡及受力的關係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(x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方向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</a:p>
          <a:p>
            <a:pPr marL="0" indent="0">
              <a:buNone/>
            </a:pP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buNone/>
            </a:pPr>
            <a:r>
              <a:rPr lang="en-US" altLang="zh-TW" sz="24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                        I1=50       </a:t>
            </a:r>
            <a:r>
              <a:rPr lang="en-US" altLang="zh-TW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I2=48.8                                      </a:t>
            </a:r>
            <a:r>
              <a:rPr lang="en-US" altLang="zh-TW" sz="24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      I1=50      I2=49.4</a:t>
            </a:r>
            <a:endParaRPr lang="zh-TW" altLang="en-US" sz="2400" dirty="0">
              <a:latin typeface="Cambria Math" panose="02040503050406030204" pitchFamily="18" charset="0"/>
              <a:ea typeface="標楷體" panose="03000509000000000000" pitchFamily="65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323" r="49963" b="16236"/>
          <a:stretch/>
        </p:blipFill>
        <p:spPr>
          <a:xfrm>
            <a:off x="451132" y="3169802"/>
            <a:ext cx="5587192" cy="3230998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352" r="50444" b="19389"/>
          <a:stretch/>
        </p:blipFill>
        <p:spPr>
          <a:xfrm>
            <a:off x="6038323" y="3169802"/>
            <a:ext cx="5663750" cy="3230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565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實驗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二 </a:t>
            </a:r>
            <a:r>
              <a:rPr lang="zh-TW" altLang="en-US" sz="3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軌跡</a:t>
            </a: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是否為簡諧</a:t>
            </a:r>
            <a:r>
              <a:rPr lang="zh-TW" altLang="en-US" sz="3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運動</a:t>
            </a:r>
            <a:r>
              <a:rPr lang="en-US" altLang="zh-TW" sz="3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3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電流差</a:t>
            </a:r>
            <a:r>
              <a:rPr lang="en-US" altLang="zh-TW" sz="3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endParaRPr lang="zh-TW" altLang="en-US" sz="32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電流差距大小與運動軌跡及受力的關係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(x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方向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</a:p>
          <a:p>
            <a:pPr marL="0" indent="0">
              <a:buNone/>
            </a:pP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buNone/>
            </a:pPr>
            <a:r>
              <a:rPr lang="en-US" altLang="zh-TW" sz="24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                        I1=50       I2=50.6                                            I1=50      I2=51.2</a:t>
            </a:r>
            <a:endParaRPr lang="zh-TW" altLang="en-US" sz="2400" dirty="0">
              <a:latin typeface="Cambria Math" panose="02040503050406030204" pitchFamily="18" charset="0"/>
              <a:ea typeface="標楷體" panose="03000509000000000000" pitchFamily="65" charset="-120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491" r="50222" b="14857"/>
          <a:stretch/>
        </p:blipFill>
        <p:spPr>
          <a:xfrm>
            <a:off x="6066086" y="3278459"/>
            <a:ext cx="5454983" cy="3122341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235" r="50222" b="11309"/>
          <a:stretch/>
        </p:blipFill>
        <p:spPr>
          <a:xfrm>
            <a:off x="589790" y="3278459"/>
            <a:ext cx="5476296" cy="3122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768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大綱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動機</a:t>
            </a:r>
            <a:endParaRPr lang="en-US" altLang="zh-TW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模擬與觀察</a:t>
            </a:r>
            <a:endParaRPr lang="en-US" altLang="zh-TW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研究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目標</a:t>
            </a:r>
            <a:endParaRPr lang="en-US" altLang="zh-TW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物理與數學工具</a:t>
            </a:r>
            <a:endParaRPr lang="en-US" altLang="zh-TW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實驗過程</a:t>
            </a:r>
            <a:endParaRPr lang="en-US" altLang="zh-TW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實驗數據與分析</a:t>
            </a:r>
            <a:endParaRPr lang="en-US" altLang="zh-TW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附錄</a:t>
            </a:r>
            <a:endParaRPr lang="en-US" altLang="zh-TW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656229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實驗二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36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S.H.M.</a:t>
            </a:r>
            <a:r>
              <a:rPr lang="zh-TW" altLang="en-US" sz="3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驗證小結</a:t>
            </a:r>
            <a:endParaRPr lang="zh-TW" altLang="en-US" sz="3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主因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: </a:t>
            </a:r>
          </a:p>
          <a:p>
            <a:pPr marL="0" indent="0">
              <a:buNone/>
            </a:pP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	1. 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不在線圈連心線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(x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軸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上時，磁場會有</a:t>
            </a:r>
            <a:r>
              <a:rPr lang="en-US" altLang="zh-TW" dirty="0" err="1" smtClean="0">
                <a:latin typeface="標楷體" panose="03000509000000000000" pitchFamily="65" charset="-120"/>
                <a:ea typeface="標楷體" panose="03000509000000000000" pitchFamily="65" charset="-120"/>
              </a:rPr>
              <a:t>yz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方向分量</a:t>
            </a:r>
            <a:endParaRPr lang="en-US" altLang="zh-TW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buNone/>
            </a:pP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	2. 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兩側線圈</a:t>
            </a:r>
            <a:r>
              <a:rPr lang="en-US" altLang="zh-TW" dirty="0" err="1" smtClean="0">
                <a:latin typeface="標楷體" panose="03000509000000000000" pitchFamily="65" charset="-120"/>
                <a:ea typeface="標楷體" panose="03000509000000000000" pitchFamily="65" charset="-120"/>
              </a:rPr>
              <a:t>yz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分量不平衡，會有磁力作用於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x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方向上</a:t>
            </a:r>
            <a:endParaRPr lang="en-US" altLang="zh-TW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改變偏角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–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使軌跡偏離</a:t>
            </a:r>
            <a:r>
              <a:rPr lang="en-US" altLang="zh-TW" dirty="0" err="1" smtClean="0">
                <a:latin typeface="標楷體" panose="03000509000000000000" pitchFamily="65" charset="-120"/>
                <a:ea typeface="標楷體" panose="03000509000000000000" pitchFamily="65" charset="-120"/>
              </a:rPr>
              <a:t>yz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平面，造成不平衡</a:t>
            </a:r>
            <a:endParaRPr lang="en-US" altLang="zh-TW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改變電流差距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–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直接使磁場不平衡</a:t>
            </a:r>
            <a:endParaRPr lang="en-US" altLang="zh-TW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偏離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x=0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越多受到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x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反方向的力越大，兩者約呈線性關係</a:t>
            </a:r>
            <a:endParaRPr lang="en-US" altLang="zh-TW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類似</a:t>
            </a:r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S.H.M.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0290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實驗二 </a:t>
            </a:r>
            <a:r>
              <a:rPr lang="zh-TW" altLang="en-US" sz="3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射</a:t>
            </a: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入偏角大小對週期及</a:t>
            </a:r>
            <a:r>
              <a:rPr lang="zh-TW" altLang="en-US" sz="3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振幅的</a:t>
            </a: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影響</a:t>
            </a:r>
            <a:endParaRPr lang="zh-TW" alt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TW" altLang="en-US" dirty="0" smtClean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初速</a:t>
                </a:r>
                <a:r>
                  <a:rPr lang="en-US" altLang="zh-TW" dirty="0" smtClean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:</a:t>
                </a:r>
                <a:r>
                  <a:rPr lang="en-US" altLang="zh-TW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v=8*c</a:t>
                </a:r>
                <a:r>
                  <a:rPr lang="en-US" altLang="zh-TW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*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−3</m:t>
                        </m:r>
                      </m:sup>
                    </m:sSup>
                  </m:oMath>
                </a14:m>
                <a:endParaRPr lang="zh-TW" altLang="en-US" dirty="0">
                  <a:latin typeface="Cambria Math" panose="02040503050406030204" pitchFamily="18" charset="0"/>
                  <a:ea typeface="標楷體" panose="03000509000000000000" pitchFamily="65" charset="-120"/>
                </a:endParaRPr>
              </a:p>
              <a:p>
                <a:endParaRPr lang="zh-TW" altLang="en-US" dirty="0">
                  <a:latin typeface="Cambria Math" panose="02040503050406030204" pitchFamily="18" charset="0"/>
                  <a:ea typeface="標楷體" panose="03000509000000000000" pitchFamily="65" charset="-120"/>
                </a:endParaRP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52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564" r="55987" b="21952"/>
          <a:stretch/>
        </p:blipFill>
        <p:spPr>
          <a:xfrm>
            <a:off x="838200" y="2999677"/>
            <a:ext cx="5127568" cy="3177286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769" r="56208" b="5789"/>
          <a:stretch/>
        </p:blipFill>
        <p:spPr>
          <a:xfrm>
            <a:off x="6545265" y="2999677"/>
            <a:ext cx="4808535" cy="3177286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2141035" y="6176963"/>
            <a:ext cx="960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入射偏角與振幅的關係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				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 入射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偏角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與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週期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的關係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500039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實驗二 </a:t>
            </a: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射入偏角大小對週期及振幅的影響</a:t>
            </a:r>
            <a:endParaRPr lang="zh-TW" alt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TW" altLang="en-US" dirty="0" smtClean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初速</a:t>
                </a:r>
                <a:r>
                  <a:rPr lang="en-US" altLang="zh-TW" dirty="0" smtClean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:</a:t>
                </a:r>
                <a:r>
                  <a:rPr lang="en-US" altLang="zh-TW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v=7*c</a:t>
                </a:r>
                <a:r>
                  <a:rPr lang="en-US" altLang="zh-TW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*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−3</m:t>
                        </m:r>
                      </m:sup>
                    </m:sSup>
                  </m:oMath>
                </a14:m>
                <a:endParaRPr lang="zh-TW" altLang="en-US" dirty="0">
                  <a:latin typeface="Cambria Math" panose="02040503050406030204" pitchFamily="18" charset="0"/>
                  <a:ea typeface="標楷體" panose="03000509000000000000" pitchFamily="65" charset="-120"/>
                </a:endParaRP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52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字方塊 5"/>
          <p:cNvSpPr txBox="1"/>
          <p:nvPr/>
        </p:nvSpPr>
        <p:spPr>
          <a:xfrm>
            <a:off x="2141035" y="6176963"/>
            <a:ext cx="960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入射偏角與振幅的關係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				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 入射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偏角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與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週期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的關係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35477" r="56208" b="13673"/>
          <a:stretch/>
        </p:blipFill>
        <p:spPr>
          <a:xfrm>
            <a:off x="838200" y="2495318"/>
            <a:ext cx="5245202" cy="3425979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771" r="56542" b="6183"/>
          <a:stretch/>
        </p:blipFill>
        <p:spPr>
          <a:xfrm>
            <a:off x="6083402" y="2489743"/>
            <a:ext cx="5193704" cy="3431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592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實驗二 </a:t>
            </a: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射入偏角大小對週期及振幅的影響</a:t>
            </a:r>
            <a:endParaRPr lang="zh-TW" alt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TW" altLang="en-US" dirty="0" smtClean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初速</a:t>
                </a:r>
                <a:r>
                  <a:rPr lang="en-US" altLang="zh-TW" dirty="0" smtClean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:</a:t>
                </a:r>
                <a:r>
                  <a:rPr lang="en-US" altLang="zh-TW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v=6*c</a:t>
                </a:r>
                <a:r>
                  <a:rPr lang="en-US" altLang="zh-TW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*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−3</m:t>
                        </m:r>
                      </m:sup>
                    </m:sSup>
                  </m:oMath>
                </a14:m>
                <a:endParaRPr lang="zh-TW" altLang="en-US" dirty="0">
                  <a:latin typeface="Cambria Math" panose="02040503050406030204" pitchFamily="18" charset="0"/>
                  <a:ea typeface="標楷體" panose="03000509000000000000" pitchFamily="65" charset="-120"/>
                </a:endParaRPr>
              </a:p>
              <a:p>
                <a:r>
                  <a:rPr lang="zh-TW" altLang="en-US" dirty="0" smtClean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意外的發現，速度越小反而越容易崩潰脫離線圈範圍</a:t>
                </a:r>
                <a:endParaRPr lang="zh-TW" altLang="en-US" dirty="0"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52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字方塊 5"/>
          <p:cNvSpPr txBox="1"/>
          <p:nvPr/>
        </p:nvSpPr>
        <p:spPr>
          <a:xfrm>
            <a:off x="2141035" y="6176963"/>
            <a:ext cx="960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入射偏角與振幅的關係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				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 入射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偏角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與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週期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的關係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78" r="55987" b="6973"/>
          <a:stretch/>
        </p:blipFill>
        <p:spPr>
          <a:xfrm>
            <a:off x="838199" y="2810107"/>
            <a:ext cx="4787373" cy="3111191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573" r="56098" b="5789"/>
          <a:stretch/>
        </p:blipFill>
        <p:spPr>
          <a:xfrm>
            <a:off x="6651391" y="2810107"/>
            <a:ext cx="4702409" cy="3111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556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實驗二 </a:t>
            </a:r>
            <a:r>
              <a:rPr lang="zh-TW" altLang="en-US" sz="3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射</a:t>
            </a: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入偏角大小對週期及振幅的影響</a:t>
            </a:r>
            <a:endParaRPr lang="zh-TW" altLang="en-US" sz="32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zh-TW" altLang="en-US" dirty="0" smtClean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逃脫偏角與初速度關</a:t>
                </a:r>
                <a:r>
                  <a:rPr lang="zh-TW" altLang="en-US" dirty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係</a:t>
                </a:r>
                <a:endParaRPr lang="en-US" altLang="zh-TW" dirty="0" smtClean="0"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  <a:p>
                <a:r>
                  <a:rPr lang="en-US" altLang="zh-TW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v=8*c</a:t>
                </a:r>
                <a:r>
                  <a:rPr lang="en-US" altLang="zh-TW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*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−3</m:t>
                        </m:r>
                      </m:sup>
                    </m:sSup>
                    <m:r>
                      <a:rPr lang="en-US" altLang="zh-TW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       </m:t>
                    </m:r>
                  </m:oMath>
                </a14:m>
                <a:r>
                  <a:rPr lang="en-US" altLang="zh-TW" dirty="0" smtClean="0"/>
                  <a:t>=&gt;</a:t>
                </a:r>
                <a:r>
                  <a:rPr lang="zh-TW" altLang="en-US" dirty="0" smtClean="0"/>
                  <a:t> </a:t>
                </a:r>
                <a:r>
                  <a:rPr lang="en-US" altLang="zh-TW" dirty="0" smtClean="0"/>
                  <a:t>4.1</a:t>
                </a:r>
              </a:p>
              <a:p>
                <a:r>
                  <a:rPr lang="en-US" altLang="zh-TW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v=7*c</a:t>
                </a:r>
                <a:r>
                  <a:rPr lang="en-US" altLang="zh-TW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*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−3</m:t>
                        </m:r>
                      </m:sup>
                    </m:sSup>
                  </m:oMath>
                </a14:m>
                <a:r>
                  <a:rPr lang="zh-TW" altLang="en-US" dirty="0" smtClean="0"/>
                  <a:t>          </a:t>
                </a:r>
                <a:r>
                  <a:rPr lang="en-US" altLang="zh-TW" dirty="0" smtClean="0"/>
                  <a:t>=&gt; 3.2</a:t>
                </a:r>
              </a:p>
              <a:p>
                <a:r>
                  <a:rPr lang="en-US" altLang="zh-TW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v=6*c</a:t>
                </a:r>
                <a:r>
                  <a:rPr lang="en-US" altLang="zh-TW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*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−3</m:t>
                        </m:r>
                      </m:sup>
                    </m:sSup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TW" dirty="0" smtClean="0"/>
                  <a:t>         =&gt; 2.4</a:t>
                </a:r>
              </a:p>
              <a:p>
                <a:endParaRPr lang="en-US" altLang="zh-TW" dirty="0"/>
              </a:p>
              <a:p>
                <a:pPr marL="0" indent="0">
                  <a:buNone/>
                </a:pPr>
                <a:r>
                  <a:rPr lang="zh-TW" altLang="en-US" dirty="0" smtClean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在接</a:t>
                </a:r>
                <a:r>
                  <a:rPr lang="zh-TW" altLang="en-US" dirty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近</a:t>
                </a:r>
                <a:r>
                  <a:rPr lang="zh-TW" altLang="en-US" dirty="0" smtClean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逃脫</a:t>
                </a:r>
                <a:r>
                  <a:rPr lang="zh-TW" altLang="en-US" dirty="0" smtClean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偏角前</a:t>
                </a:r>
                <a:r>
                  <a:rPr lang="en-US" altLang="zh-TW" dirty="0" smtClean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:</a:t>
                </a:r>
              </a:p>
              <a:p>
                <a:pPr marL="0" indent="0">
                  <a:buNone/>
                </a:pPr>
                <a:r>
                  <a:rPr lang="en-US" altLang="zh-TW" dirty="0" smtClean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	</a:t>
                </a:r>
                <a:r>
                  <a:rPr lang="zh-TW" altLang="en-US" dirty="0" smtClean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入射</a:t>
                </a:r>
                <a:r>
                  <a:rPr lang="zh-TW" altLang="en-US" dirty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偏角與</a:t>
                </a:r>
                <a:r>
                  <a:rPr lang="zh-TW" altLang="en-US" dirty="0" smtClean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振幅呈線性關係</a:t>
                </a:r>
                <a:r>
                  <a:rPr lang="en-US" altLang="zh-TW" dirty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				</a:t>
                </a:r>
                <a:r>
                  <a:rPr lang="zh-TW" altLang="en-US" dirty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  </a:t>
                </a:r>
                <a:endParaRPr lang="en-US" altLang="zh-TW" dirty="0" smtClean="0"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  <a:p>
                <a:pPr marL="0" indent="0">
                  <a:buNone/>
                </a:pPr>
                <a:r>
                  <a:rPr lang="en-US" altLang="zh-TW" dirty="0" smtClean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	</a:t>
                </a:r>
                <a:r>
                  <a:rPr lang="zh-TW" altLang="en-US" dirty="0" smtClean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週期大致維持相同</a:t>
                </a:r>
                <a:endParaRPr lang="zh-TW" altLang="en-US" dirty="0"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  <a:p>
                <a:endParaRPr lang="en-US" altLang="zh-TW" dirty="0" smtClean="0"/>
              </a:p>
              <a:p>
                <a:endParaRPr lang="zh-TW" altLang="en-US" dirty="0"/>
              </a:p>
            </p:txBody>
          </p:sp>
        </mc:Choice>
        <mc:Fallback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38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68700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實驗二 </a:t>
            </a:r>
            <a:r>
              <a:rPr lang="zh-TW" altLang="en-US" sz="3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線圈電流差對</a:t>
            </a: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週期及振幅的影響</a:t>
            </a:r>
            <a:endParaRPr lang="zh-TW" alt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/>
              <p:cNvSpPr txBox="1"/>
              <p:nvPr/>
            </p:nvSpPr>
            <p:spPr>
              <a:xfrm>
                <a:off x="7359806" y="6077418"/>
                <a:ext cx="587669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v=8*c</a:t>
                </a:r>
                <a:r>
                  <a:rPr lang="en-US" altLang="zh-TW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*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−3</m:t>
                        </m:r>
                      </m:sup>
                    </m:sSup>
                  </m:oMath>
                </a14:m>
                <a:r>
                  <a:rPr lang="en-US" altLang="zh-TW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</a:t>
                </a:r>
                <a:r>
                  <a:rPr lang="zh-TW" altLang="en-US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   </a:t>
                </a:r>
                <a:r>
                  <a:rPr lang="en-US" altLang="zh-TW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I1(</a:t>
                </a:r>
                <a:r>
                  <a:rPr lang="en-US" altLang="zh-TW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+</a:t>
                </a:r>
                <a:r>
                  <a:rPr lang="en-US" altLang="zh-TW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x</a:t>
                </a:r>
                <a:r>
                  <a:rPr lang="zh-TW" alt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側</a:t>
                </a:r>
                <a:r>
                  <a:rPr lang="en-US" altLang="zh-TW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)=50A</a:t>
                </a:r>
                <a:endParaRPr lang="zh-TW" altLang="en-US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9806" y="6077418"/>
                <a:ext cx="5876691" cy="369332"/>
              </a:xfrm>
              <a:prstGeom prst="rect">
                <a:avLst/>
              </a:prstGeom>
              <a:blipFill>
                <a:blip r:embed="rId2"/>
                <a:stretch>
                  <a:fillRect l="-830" t="-11475" b="-2623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1934736" y="2441446"/>
                <a:ext cx="1025726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TW" altLang="en-US" sz="2000" dirty="0" smtClean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逃脫電流差</a:t>
                </a:r>
                <a:r>
                  <a:rPr lang="en-US" altLang="zh-TW" sz="2000" dirty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:</a:t>
                </a:r>
                <a14:m>
                  <m:oMath xmlns:m="http://schemas.openxmlformats.org/officeDocument/2006/math">
                    <m:r>
                      <a:rPr lang="en-US" altLang="zh-TW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r>
                      <a:rPr lang="en-US" altLang="zh-TW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0.8</m:t>
                    </m:r>
                  </m:oMath>
                </a14:m>
                <a:r>
                  <a:rPr lang="en-US" altLang="zh-TW" sz="2000" dirty="0" smtClean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A				</a:t>
                </a:r>
                <a:r>
                  <a:rPr lang="zh-TW" altLang="en-US" sz="2000" dirty="0" smtClean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逃脫電流差</a:t>
                </a:r>
                <a:r>
                  <a:rPr lang="en-US" altLang="zh-TW" sz="2000" dirty="0" smtClean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:</a:t>
                </a:r>
                <a14:m>
                  <m:oMath xmlns:m="http://schemas.openxmlformats.org/officeDocument/2006/math">
                    <m:r>
                      <a:rPr lang="en-US" altLang="zh-TW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r>
                      <a:rPr lang="en-US" altLang="zh-TW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2.0</m:t>
                    </m:r>
                  </m:oMath>
                </a14:m>
                <a:r>
                  <a:rPr lang="en-US" altLang="zh-TW" sz="2000" dirty="0" smtClean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A</a:t>
                </a:r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4736" y="2441446"/>
                <a:ext cx="10257264" cy="400110"/>
              </a:xfrm>
              <a:prstGeom prst="rect">
                <a:avLst/>
              </a:prstGeom>
              <a:blipFill>
                <a:blip r:embed="rId3"/>
                <a:stretch>
                  <a:fillRect l="-594" t="-7576" b="-2575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673" r="50111" b="14068"/>
          <a:stretch/>
        </p:blipFill>
        <p:spPr>
          <a:xfrm>
            <a:off x="5784750" y="2921623"/>
            <a:ext cx="5569050" cy="3155795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344" r="50111" b="15199"/>
          <a:stretch/>
        </p:blipFill>
        <p:spPr>
          <a:xfrm>
            <a:off x="257056" y="2932773"/>
            <a:ext cx="5527694" cy="314464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/>
              <p:cNvSpPr txBox="1"/>
              <p:nvPr/>
            </p:nvSpPr>
            <p:spPr>
              <a:xfrm>
                <a:off x="1713572" y="6157485"/>
                <a:ext cx="587669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v=6*c</a:t>
                </a:r>
                <a:r>
                  <a:rPr lang="en-US" altLang="zh-TW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*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−3</m:t>
                        </m:r>
                      </m:sup>
                    </m:sSup>
                  </m:oMath>
                </a14:m>
                <a:r>
                  <a:rPr lang="en-US" altLang="zh-TW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</a:t>
                </a:r>
                <a:r>
                  <a:rPr lang="zh-TW" altLang="en-US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   </a:t>
                </a:r>
                <a:r>
                  <a:rPr lang="en-US" altLang="zh-TW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I1(</a:t>
                </a:r>
                <a:r>
                  <a:rPr lang="en-US" altLang="zh-TW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+</a:t>
                </a:r>
                <a:r>
                  <a:rPr lang="en-US" altLang="zh-TW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x</a:t>
                </a:r>
                <a:r>
                  <a:rPr lang="zh-TW" alt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側</a:t>
                </a:r>
                <a:r>
                  <a:rPr lang="en-US" altLang="zh-TW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)=50A</a:t>
                </a:r>
                <a:endParaRPr lang="zh-TW" altLang="en-US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3572" y="6157485"/>
                <a:ext cx="5876691" cy="369332"/>
              </a:xfrm>
              <a:prstGeom prst="rect">
                <a:avLst/>
              </a:prstGeom>
              <a:blipFill>
                <a:blip r:embed="rId6"/>
                <a:stretch>
                  <a:fillRect l="-830" t="-9836" b="-2623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54886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實驗二 </a:t>
            </a:r>
            <a:r>
              <a:rPr lang="zh-TW" altLang="en-US" sz="3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線圈電流差對</a:t>
            </a: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週期及振幅的影響</a:t>
            </a:r>
            <a:endParaRPr lang="zh-TW" altLang="en-US" sz="3200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107" r="56150" b="23302"/>
          <a:stretch/>
        </p:blipFill>
        <p:spPr>
          <a:xfrm>
            <a:off x="5876691" y="2722646"/>
            <a:ext cx="5845339" cy="3343619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/>
              <p:cNvSpPr txBox="1"/>
              <p:nvPr/>
            </p:nvSpPr>
            <p:spPr>
              <a:xfrm>
                <a:off x="7359806" y="6077418"/>
                <a:ext cx="587669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v=7*c*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−3</m:t>
                        </m:r>
                      </m:sup>
                    </m:sSup>
                  </m:oMath>
                </a14:m>
                <a:r>
                  <a:rPr lang="en-US" altLang="zh-TW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</a:t>
                </a:r>
                <a:r>
                  <a:rPr lang="zh-TW" altLang="en-US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   </a:t>
                </a:r>
                <a:r>
                  <a:rPr lang="en-US" altLang="zh-TW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I1(</a:t>
                </a:r>
                <a:r>
                  <a:rPr lang="en-US" altLang="zh-TW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+</a:t>
                </a:r>
                <a:r>
                  <a:rPr lang="en-US" altLang="zh-TW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x</a:t>
                </a:r>
                <a:r>
                  <a:rPr lang="zh-TW" alt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側</a:t>
                </a:r>
                <a:r>
                  <a:rPr lang="en-US" altLang="zh-TW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)=50A</a:t>
                </a:r>
                <a:endParaRPr lang="zh-TW" altLang="en-US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9806" y="6077418"/>
                <a:ext cx="5876691" cy="369332"/>
              </a:xfrm>
              <a:prstGeom prst="rect">
                <a:avLst/>
              </a:prstGeom>
              <a:blipFill>
                <a:blip r:embed="rId3"/>
                <a:stretch>
                  <a:fillRect l="-830" t="-11475" b="-2623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字方塊 5"/>
          <p:cNvSpPr txBox="1"/>
          <p:nvPr/>
        </p:nvSpPr>
        <p:spPr>
          <a:xfrm>
            <a:off x="838200" y="1984428"/>
            <a:ext cx="503849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在接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近</a:t>
            </a: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逃脫電流差前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 電流差與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振幅呈</a:t>
            </a: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線性關係</a:t>
            </a:r>
            <a:endParaRPr lang="en-US" altLang="zh-TW" sz="28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 週期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大致維持相同</a:t>
            </a:r>
          </a:p>
          <a:p>
            <a:endParaRPr lang="en-US" altLang="zh-TW" sz="28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初速度愈快，逃脫電流差越大</a:t>
            </a:r>
            <a:endParaRPr lang="en-US" altLang="zh-TW" sz="28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zh-TW" altLang="en-US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/>
              <p:cNvSpPr txBox="1"/>
              <p:nvPr/>
            </p:nvSpPr>
            <p:spPr>
              <a:xfrm>
                <a:off x="7950819" y="2286000"/>
                <a:ext cx="364644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TW" altLang="en-US" dirty="0" smtClean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逃脫</a:t>
                </a:r>
                <a:r>
                  <a:rPr lang="zh-TW" altLang="en-US" dirty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電流差</a:t>
                </a:r>
                <a:r>
                  <a:rPr lang="en-US" altLang="zh-TW" dirty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: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</m:oMath>
                </a14:m>
                <a:r>
                  <a:rPr lang="en-US" altLang="zh-TW" dirty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1.3A</a:t>
                </a:r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3" name="文字方塊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0819" y="2286000"/>
                <a:ext cx="3646449" cy="646331"/>
              </a:xfrm>
              <a:prstGeom prst="rect">
                <a:avLst/>
              </a:prstGeom>
              <a:blipFill>
                <a:blip r:embed="rId4"/>
                <a:stretch>
                  <a:fillRect l="-1338" t="-377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83682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附錄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參考資料</a:t>
            </a:r>
            <a:endParaRPr lang="en-US" altLang="zh-TW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buNone/>
            </a:pPr>
            <a:r>
              <a:rPr lang="en-US" altLang="zh-TW" u="sng" dirty="0">
                <a:hlinkClick r:id="rId2"/>
              </a:rPr>
              <a:t>http://www.phys.nthu.edu.tw/~gplab/file/18%20Helmholtz%20Coils/Magnetic%20fields%20of%20Helmholtz%20Coil.pdf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>
                <a:hlinkClick r:id="rId3"/>
              </a:rPr>
              <a:t>http://</a:t>
            </a:r>
            <a:r>
              <a:rPr lang="en-US" altLang="zh-TW" dirty="0" smtClean="0">
                <a:hlinkClick r:id="rId3"/>
              </a:rPr>
              <a:t>physics.kuas.edu.tw/CKE_Files/1603221509033263.pdf</a:t>
            </a:r>
            <a:endParaRPr lang="en-US" altLang="zh-TW" dirty="0" smtClean="0"/>
          </a:p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圖片來源</a:t>
            </a:r>
            <a:endParaRPr lang="en-US" altLang="zh-TW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dirty="0">
                <a:hlinkClick r:id="rId4"/>
              </a:rPr>
              <a:t>http://</a:t>
            </a:r>
            <a:r>
              <a:rPr lang="en-US" altLang="zh-TW" dirty="0" smtClean="0">
                <a:hlinkClick r:id="rId4"/>
              </a:rPr>
              <a:t>www.nuanju.net/haimuhuozi/</a:t>
            </a:r>
            <a:r>
              <a:rPr lang="zh-CN" altLang="en-US" dirty="0">
                <a:hlinkClick r:id="rId4"/>
              </a:rPr>
              <a:t>亥姆</a:t>
            </a:r>
            <a:r>
              <a:rPr lang="zh-CN" altLang="en-US" dirty="0" smtClean="0">
                <a:hlinkClick r:id="rId4"/>
              </a:rPr>
              <a:t>霍兹</a:t>
            </a:r>
            <a:r>
              <a:rPr lang="zh-CN" altLang="en-US" dirty="0">
                <a:hlinkClick r:id="rId4"/>
              </a:rPr>
              <a:t>线圈</a:t>
            </a:r>
            <a:r>
              <a:rPr lang="en-US" altLang="zh-TW" dirty="0" smtClean="0">
                <a:hlinkClick r:id="rId4"/>
              </a:rPr>
              <a:t>.html</a:t>
            </a:r>
            <a:endParaRPr lang="en-US" altLang="zh-TW" dirty="0" smtClean="0"/>
          </a:p>
          <a:p>
            <a:r>
              <a:rPr lang="en-US" altLang="zh-TW" dirty="0">
                <a:hlinkClick r:id="rId5"/>
              </a:rPr>
              <a:t>http://</a:t>
            </a:r>
            <a:r>
              <a:rPr lang="en-US" altLang="zh-TW" dirty="0" smtClean="0">
                <a:hlinkClick r:id="rId5"/>
              </a:rPr>
              <a:t>chiuphysics.cgu.edu.tw/yun-ju/cguweb/phyexp/Exp401emExp/Exp401Home.htm</a:t>
            </a:r>
            <a:endParaRPr lang="en-US" altLang="zh-TW" dirty="0" smtClean="0"/>
          </a:p>
          <a:p>
            <a:endParaRPr lang="en-US" altLang="zh-TW" dirty="0" smtClean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789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901176" y="2829544"/>
            <a:ext cx="10515600" cy="1325563"/>
          </a:xfrm>
        </p:spPr>
        <p:txBody>
          <a:bodyPr>
            <a:noAutofit/>
          </a:bodyPr>
          <a:lstStyle/>
          <a:p>
            <a:r>
              <a:rPr lang="en-US" altLang="zh-TW" sz="9600" dirty="0" smtClean="0">
                <a:latin typeface="Algerian" panose="04020705040A02060702" pitchFamily="82" charset="0"/>
              </a:rPr>
              <a:t>THANK YOU</a:t>
            </a:r>
            <a:endParaRPr lang="zh-TW" altLang="en-US" sz="9600" dirty="0"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6401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動機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2262" y="1483113"/>
            <a:ext cx="6366501" cy="4774876"/>
          </a:xfrm>
        </p:spPr>
      </p:pic>
      <p:sp>
        <p:nvSpPr>
          <p:cNvPr id="5" name="文字方塊 4"/>
          <p:cNvSpPr txBox="1"/>
          <p:nvPr/>
        </p:nvSpPr>
        <p:spPr>
          <a:xfrm>
            <a:off x="838198" y="1389606"/>
            <a:ext cx="475705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在</a:t>
            </a: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高中的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物理實驗中，</a:t>
            </a: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談到使用赫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姆霍茲線圈</a:t>
            </a: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測量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荷質</a:t>
            </a: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比，想要進一步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的</a:t>
            </a: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了解他的原理及應用，便選擇了該題目作為報告的內容。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 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71" t="30728" r="58426" b="22936"/>
          <a:stretch/>
        </p:blipFill>
        <p:spPr>
          <a:xfrm>
            <a:off x="838198" y="3636375"/>
            <a:ext cx="3389970" cy="2621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946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做出模型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&amp;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觀察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(1)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線圈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距離影響連心線磁場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強度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714" r="59848" b="5532"/>
          <a:stretch/>
        </p:blipFill>
        <p:spPr>
          <a:xfrm>
            <a:off x="163286" y="2418435"/>
            <a:ext cx="3951516" cy="3165719"/>
          </a:xfrm>
          <a:prstGeom prst="rect">
            <a:avLst/>
          </a:prstGeom>
        </p:spPr>
      </p:pic>
      <p:sp>
        <p:nvSpPr>
          <p:cNvPr id="12" name="文字方塊 11"/>
          <p:cNvSpPr txBox="1"/>
          <p:nvPr/>
        </p:nvSpPr>
        <p:spPr>
          <a:xfrm>
            <a:off x="1589315" y="5693160"/>
            <a:ext cx="9764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距離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=R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                                         距離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=0.8R                                                 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距離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=0.6R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716" r="59740" b="5916"/>
          <a:stretch/>
        </p:blipFill>
        <p:spPr>
          <a:xfrm>
            <a:off x="4343403" y="2418435"/>
            <a:ext cx="3777340" cy="3171184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714" r="60065" b="5917"/>
          <a:stretch/>
        </p:blipFill>
        <p:spPr>
          <a:xfrm>
            <a:off x="8273144" y="2426442"/>
            <a:ext cx="3918856" cy="3157712"/>
          </a:xfrm>
          <a:prstGeom prst="rect">
            <a:avLst/>
          </a:prstGeom>
        </p:spPr>
      </p:pic>
      <p:sp>
        <p:nvSpPr>
          <p:cNvPr id="16" name="文字方塊 15"/>
          <p:cNvSpPr txBox="1"/>
          <p:nvPr/>
        </p:nvSpPr>
        <p:spPr>
          <a:xfrm>
            <a:off x="8360229" y="633304"/>
            <a:ext cx="41583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˙</a:t>
            </a: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總磁場</a:t>
            </a:r>
            <a:endParaRPr lang="en-US" altLang="zh-TW" sz="24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2400" dirty="0">
                <a:solidFill>
                  <a:srgbClr val="3333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˙</a:t>
            </a: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左線圈磁場</a:t>
            </a:r>
            <a:endParaRPr lang="en-US" altLang="zh-TW" sz="24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2400" dirty="0" smtClean="0">
                <a:solidFill>
                  <a:srgbClr val="92D05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˙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右</a:t>
            </a: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線圈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磁場</a:t>
            </a:r>
          </a:p>
        </p:txBody>
      </p:sp>
    </p:spTree>
    <p:extLst>
      <p:ext uri="{BB962C8B-B14F-4D97-AF65-F5344CB8AC3E}">
        <p14:creationId xmlns:p14="http://schemas.microsoft.com/office/powerpoint/2010/main" val="4213641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做出模型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&amp;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觀察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(1)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線圈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距離影響連心線磁場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強度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1589315" y="5693160"/>
            <a:ext cx="9764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距離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=1.2R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                                      距離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=1.5R                                                 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距離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=2.0R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8360229" y="633304"/>
            <a:ext cx="41583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˙</a:t>
            </a: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總磁場</a:t>
            </a:r>
            <a:endParaRPr lang="en-US" altLang="zh-TW" sz="24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2400" dirty="0">
                <a:solidFill>
                  <a:srgbClr val="3333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˙</a:t>
            </a: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左線圈磁場</a:t>
            </a:r>
            <a:endParaRPr lang="en-US" altLang="zh-TW" sz="24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2400" dirty="0" smtClean="0">
                <a:solidFill>
                  <a:srgbClr val="92D05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˙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右</a:t>
            </a: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線圈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磁場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523" r="60369" b="5504"/>
          <a:stretch/>
        </p:blipFill>
        <p:spPr>
          <a:xfrm>
            <a:off x="0" y="2327832"/>
            <a:ext cx="4071257" cy="3145591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523" r="59848" b="5916"/>
          <a:stretch/>
        </p:blipFill>
        <p:spPr>
          <a:xfrm>
            <a:off x="4071257" y="2327832"/>
            <a:ext cx="4191003" cy="3145591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330" r="59741" b="6109"/>
          <a:stretch/>
        </p:blipFill>
        <p:spPr>
          <a:xfrm>
            <a:off x="8262261" y="2327832"/>
            <a:ext cx="3929740" cy="3145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334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做出模型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&amp;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觀察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(1)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線圈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距離影響連心線磁場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強度</a:t>
            </a:r>
            <a:endParaRPr lang="en-US" altLang="zh-TW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buNone/>
            </a:pP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1.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距離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=R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時，平穩的磁場約可維持左右各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0.3R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的距離</a:t>
            </a:r>
            <a:endParaRPr lang="en-US" altLang="zh-TW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buNone/>
            </a:pP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2.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距離不為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R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時因為磁場梯度疊加不平衡，難以維持平穩的磁場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276485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341936"/>
            <a:ext cx="10515600" cy="1325563"/>
          </a:xfrm>
        </p:spPr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做出模型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&amp;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觀察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(2)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667499"/>
            <a:ext cx="10515600" cy="4351338"/>
          </a:xfrm>
        </p:spPr>
        <p:txBody>
          <a:bodyPr/>
          <a:lstStyle/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於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正中心射出電子會產生不同於圓周運動的軌跡，看起來像是行星的衛星在星系裡的移動軌跡。若改變初速度則其公轉週期會發生改變</a:t>
            </a:r>
          </a:p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9" t="14430" r="59741" b="38899"/>
          <a:stretch/>
        </p:blipFill>
        <p:spPr>
          <a:xfrm>
            <a:off x="3102428" y="2834935"/>
            <a:ext cx="5072744" cy="3587493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 rot="623110">
            <a:off x="8675649" y="4678776"/>
            <a:ext cx="32338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dirty="0" smtClean="0">
                <a:latin typeface="Algerian" panose="04020705040A02060702" pitchFamily="82" charset="0"/>
                <a:hlinkClick r:id="rId3"/>
              </a:rPr>
              <a:t>\DEMO</a:t>
            </a:r>
            <a:r>
              <a:rPr lang="zh-TW" altLang="en-US" sz="3600" dirty="0" smtClean="0">
                <a:latin typeface="Algerian" panose="04020705040A02060702" pitchFamily="82" charset="0"/>
                <a:hlinkClick r:id="rId3"/>
              </a:rPr>
              <a:t> </a:t>
            </a:r>
            <a:r>
              <a:rPr lang="en-US" altLang="zh-TW" sz="3600" dirty="0" smtClean="0">
                <a:latin typeface="Algerian" panose="04020705040A02060702" pitchFamily="82" charset="0"/>
                <a:hlinkClick r:id="rId3"/>
              </a:rPr>
              <a:t>TIME/</a:t>
            </a:r>
            <a:endParaRPr lang="zh-TW" altLang="en-US" sz="3600" dirty="0"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0117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觀察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(2)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調整初速，觀察電子繞大圈的週期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7055" r="60199" b="17476"/>
          <a:stretch/>
        </p:blipFill>
        <p:spPr>
          <a:xfrm>
            <a:off x="0" y="2281225"/>
            <a:ext cx="4003287" cy="370413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1738745" y="5988963"/>
                <a:ext cx="9879980" cy="669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V=7*c*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−3</m:t>
                        </m:r>
                      </m:sup>
                    </m:sSup>
                  </m:oMath>
                </a14:m>
                <a:r>
                  <a:rPr lang="en-US" altLang="zh-TW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                                               V=7.5</a:t>
                </a:r>
                <a:r>
                  <a:rPr lang="en-US" altLang="zh-TW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*c*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−3</m:t>
                        </m:r>
                      </m:sup>
                    </m:sSup>
                  </m:oMath>
                </a14:m>
                <a:r>
                  <a:rPr lang="en-US" altLang="zh-TW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		           V=8*c</a:t>
                </a:r>
                <a:r>
                  <a:rPr lang="en-US" altLang="zh-TW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*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−3</m:t>
                        </m:r>
                      </m:sup>
                    </m:sSup>
                  </m:oMath>
                </a14:m>
                <a:endParaRPr lang="en-US" altLang="zh-TW" dirty="0" smtClean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altLang="zh-TW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T=8.45*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</m:t>
                        </m:r>
                      </m:sup>
                    </m:sSup>
                  </m:oMath>
                </a14:m>
                <a:r>
                  <a:rPr lang="en-US" altLang="zh-TW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		   T=6.3</a:t>
                </a:r>
                <a:r>
                  <a:rPr lang="en-US" altLang="zh-TW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*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−6</m:t>
                        </m:r>
                      </m:sup>
                    </m:sSup>
                  </m:oMath>
                </a14:m>
                <a:r>
                  <a:rPr lang="en-US" altLang="zh-TW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	</a:t>
                </a:r>
                <a:r>
                  <a:rPr lang="en-US" altLang="zh-TW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 </a:t>
                </a:r>
                <a:r>
                  <a:rPr lang="en-US" altLang="zh-TW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      T=4.7</a:t>
                </a:r>
                <a:r>
                  <a:rPr lang="en-US" altLang="zh-TW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*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−6</m:t>
                        </m:r>
                      </m:sup>
                    </m:sSup>
                  </m:oMath>
                </a14:m>
                <a:endParaRPr lang="zh-TW" altLang="en-US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8745" y="5988963"/>
                <a:ext cx="9879980" cy="669992"/>
              </a:xfrm>
              <a:prstGeom prst="rect">
                <a:avLst/>
              </a:prstGeom>
              <a:blipFill>
                <a:blip r:embed="rId3"/>
                <a:stretch>
                  <a:fillRect l="-494" t="-5455" b="-909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81" r="59645" b="18601"/>
          <a:stretch/>
        </p:blipFill>
        <p:spPr>
          <a:xfrm>
            <a:off x="3992135" y="2321762"/>
            <a:ext cx="4059044" cy="3667335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178" r="60089" b="17221"/>
          <a:stretch/>
        </p:blipFill>
        <p:spPr>
          <a:xfrm>
            <a:off x="8051179" y="2277492"/>
            <a:ext cx="4014439" cy="3711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917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觀察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(2)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1680872" y="6088491"/>
                <a:ext cx="987998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V=8.5</a:t>
                </a:r>
                <a:r>
                  <a:rPr lang="en-US" altLang="zh-TW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*c*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altLang="zh-TW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                                             V=9*c</a:t>
                </a:r>
                <a:r>
                  <a:rPr lang="en-US" altLang="zh-TW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*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altLang="zh-TW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		           V=9.5*c</a:t>
                </a:r>
                <a:r>
                  <a:rPr lang="en-US" altLang="zh-TW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*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endParaRPr lang="en-US" altLang="zh-TW" dirty="0" smtClean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altLang="zh-TW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T=3.5</a:t>
                </a:r>
                <a:r>
                  <a:rPr lang="en-US" altLang="zh-TW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*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</m:t>
                        </m:r>
                      </m:sup>
                    </m:sSup>
                  </m:oMath>
                </a14:m>
                <a:r>
                  <a:rPr lang="en-US" altLang="zh-TW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	   	    T=2.55</a:t>
                </a:r>
                <a:r>
                  <a:rPr lang="en-US" altLang="zh-TW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*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</m:t>
                        </m:r>
                      </m:sup>
                    </m:sSup>
                  </m:oMath>
                </a14:m>
                <a:r>
                  <a:rPr lang="en-US" altLang="zh-TW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		           T=1.8</a:t>
                </a:r>
                <a:r>
                  <a:rPr lang="en-US" altLang="zh-TW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*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</m:t>
                        </m:r>
                      </m:sup>
                    </m:sSup>
                  </m:oMath>
                </a14:m>
                <a:endParaRPr lang="zh-TW" altLang="en-US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0872" y="6088491"/>
                <a:ext cx="9879980" cy="646331"/>
              </a:xfrm>
              <a:prstGeom prst="rect">
                <a:avLst/>
              </a:prstGeom>
              <a:blipFill>
                <a:blip r:embed="rId2"/>
                <a:stretch>
                  <a:fillRect l="-556" t="-6604" b="-1320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752" r="60089" b="17616"/>
          <a:stretch/>
        </p:blipFill>
        <p:spPr>
          <a:xfrm>
            <a:off x="0" y="2395576"/>
            <a:ext cx="4014439" cy="3656787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59" r="60200" b="19192"/>
          <a:stretch/>
        </p:blipFill>
        <p:spPr>
          <a:xfrm>
            <a:off x="4014439" y="2395576"/>
            <a:ext cx="4003288" cy="3646450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148" r="59978" b="19043"/>
          <a:stretch/>
        </p:blipFill>
        <p:spPr>
          <a:xfrm>
            <a:off x="8017727" y="2442041"/>
            <a:ext cx="4025590" cy="3610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935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佈景主題1</Template>
  <TotalTime>939</TotalTime>
  <Words>791</Words>
  <Application>Microsoft Office PowerPoint</Application>
  <PresentationFormat>寬螢幕</PresentationFormat>
  <Paragraphs>155</Paragraphs>
  <Slides>28</Slides>
  <Notes>8</Notes>
  <HiddenSlides>0</HiddenSlides>
  <MMClips>0</MMClips>
  <ScaleCrop>false</ScaleCrop>
  <HeadingPairs>
    <vt:vector size="6" baseType="variant">
      <vt:variant>
        <vt:lpstr>使用字型</vt:lpstr>
      </vt:variant>
      <vt:variant>
        <vt:i4>11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28</vt:i4>
      </vt:variant>
    </vt:vector>
  </HeadingPairs>
  <TitlesOfParts>
    <vt:vector size="40" baseType="lpstr">
      <vt:lpstr>Arial Unicode MS</vt:lpstr>
      <vt:lpstr>宋体</vt:lpstr>
      <vt:lpstr>微軟正黑體</vt:lpstr>
      <vt:lpstr>新細明體</vt:lpstr>
      <vt:lpstr>標楷體</vt:lpstr>
      <vt:lpstr>Algerian</vt:lpstr>
      <vt:lpstr>Arial</vt:lpstr>
      <vt:lpstr>Calibri</vt:lpstr>
      <vt:lpstr>Calibri Light</vt:lpstr>
      <vt:lpstr>Cambria Math</vt:lpstr>
      <vt:lpstr>Microsoft Himalaya</vt:lpstr>
      <vt:lpstr>Office 佈景主題</vt:lpstr>
      <vt:lpstr>Barricade the Escape</vt:lpstr>
      <vt:lpstr>大綱</vt:lpstr>
      <vt:lpstr>動機</vt:lpstr>
      <vt:lpstr>做出模型&amp;觀察(1)</vt:lpstr>
      <vt:lpstr>做出模型&amp;觀察(1)</vt:lpstr>
      <vt:lpstr>做出模型&amp;觀察(1)</vt:lpstr>
      <vt:lpstr>做出模型&amp;觀察(2)</vt:lpstr>
      <vt:lpstr>觀察(2)</vt:lpstr>
      <vt:lpstr>觀察(2)</vt:lpstr>
      <vt:lpstr>觀察(2)</vt:lpstr>
      <vt:lpstr>做出模型&amp;觀察(3)</vt:lpstr>
      <vt:lpstr>研究目標</vt:lpstr>
      <vt:lpstr>研究工具</vt:lpstr>
      <vt:lpstr>模型設定</vt:lpstr>
      <vt:lpstr>實驗一 呈現圓周運動的旋轉半徑</vt:lpstr>
      <vt:lpstr>實驗二 軌跡是否為簡諧運動(偏角)</vt:lpstr>
      <vt:lpstr>實驗二 軌跡是否為簡諧運動(偏角)</vt:lpstr>
      <vt:lpstr>實驗二 軌跡是否為簡諧運動(電流差)</vt:lpstr>
      <vt:lpstr>實驗二 軌跡是否為簡諧運動(電流差)</vt:lpstr>
      <vt:lpstr>實驗二 S.H.M.驗證小結</vt:lpstr>
      <vt:lpstr>實驗二 射入偏角大小對週期及振幅的影響</vt:lpstr>
      <vt:lpstr>實驗二 射入偏角大小對週期及振幅的影響</vt:lpstr>
      <vt:lpstr>實驗二 射入偏角大小對週期及振幅的影響</vt:lpstr>
      <vt:lpstr>實驗二 射入偏角大小對週期及振幅的影響</vt:lpstr>
      <vt:lpstr>實驗二 線圈電流差對週期及振幅的影響</vt:lpstr>
      <vt:lpstr>實驗二 線圈電流差對週期及振幅的影響</vt:lpstr>
      <vt:lpstr>附錄</vt:lpstr>
      <vt:lpstr>THANK YOU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Can you stop the run?</dc:title>
  <dc:creator>ht94001@gmail.com</dc:creator>
  <cp:lastModifiedBy>法熏 陳</cp:lastModifiedBy>
  <cp:revision>81</cp:revision>
  <dcterms:created xsi:type="dcterms:W3CDTF">2017-12-31T07:05:18Z</dcterms:created>
  <dcterms:modified xsi:type="dcterms:W3CDTF">2018-06-30T07:56:45Z</dcterms:modified>
</cp:coreProperties>
</file>